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4630400" cy="8229600"/>
  <p:notesSz cx="8229600" cy="14630400"/>
  <p:embeddedFontLst>
    <p:embeddedFont>
      <p:font typeface="Lora"/>
      <p:regular r:id="rId18"/>
    </p:embeddedFont>
    <p:embeddedFont>
      <p:font typeface="Lora"/>
      <p:regular r:id="rId19"/>
    </p:embeddedFont>
    <p:embeddedFont>
      <p:font typeface="Lora"/>
      <p:regular r:id="rId20"/>
    </p:embeddedFont>
    <p:embeddedFont>
      <p:font typeface="Lora"/>
      <p:regular r:id="rId21"/>
    </p:embeddedFont>
    <p:embeddedFont>
      <p:font typeface="Source Sans 3"/>
      <p:regular r:id="rId22"/>
    </p:embeddedFont>
    <p:embeddedFont>
      <p:font typeface="Source Sans 3"/>
      <p:regular r:id="rId23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8" Type="http://schemas.openxmlformats.org/officeDocument/2006/relationships/font" Target="fonts/font1.fntdata"/><Relationship Id="rId19" Type="http://schemas.openxmlformats.org/officeDocument/2006/relationships/font" Target="fonts/font2.fntdata"/><Relationship Id="rId20" Type="http://schemas.openxmlformats.org/officeDocument/2006/relationships/font" Target="fonts/font3.fntdata"/><Relationship Id="rId21" Type="http://schemas.openxmlformats.org/officeDocument/2006/relationships/font" Target="fonts/font4.fntdata"/><Relationship Id="rId22" Type="http://schemas.openxmlformats.org/officeDocument/2006/relationships/font" Target="fonts/font5.fntdata"/><Relationship Id="rId23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0-1.png"/><Relationship Id="rId3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1-1.png"/><Relationship Id="rId3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2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5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://Zerodha.tech" TargetMode="Externa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9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0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956786"/>
            <a:ext cx="9297353" cy="1126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3500" dirty="0">
                <a:solidFill>
                  <a:srgbClr val="AEE4BD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While competitors burn ₹1000s of crores on Ads….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837724" y="2352556"/>
            <a:ext cx="9297353" cy="478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750"/>
              </a:lnSpc>
              <a:buNone/>
            </a:pPr>
            <a:r>
              <a:rPr lang="en-US" sz="2350" dirty="0">
                <a:solidFill>
                  <a:srgbClr val="AEE4BD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 Zerodha curated a unique growth story….</a:t>
            </a:r>
            <a:endParaRPr lang="en-US" sz="23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5914" y="3100388"/>
            <a:ext cx="7780853" cy="417230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339069" y="3402980"/>
            <a:ext cx="2279904" cy="3276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Unique Growth Engine</a:t>
            </a:r>
            <a:endParaRPr lang="en-US" sz="1350" dirty="0"/>
          </a:p>
        </p:txBody>
      </p:sp>
      <p:sp>
        <p:nvSpPr>
          <p:cNvPr id="7" name="Text 3"/>
          <p:cNvSpPr/>
          <p:nvPr/>
        </p:nvSpPr>
        <p:spPr>
          <a:xfrm>
            <a:off x="1999963" y="5654403"/>
            <a:ext cx="1781970" cy="9037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350" dirty="0">
                <a:solidFill>
                  <a:srgbClr val="AEE4BD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Invested in creating a content empire</a:t>
            </a:r>
            <a:endParaRPr lang="en-US" sz="13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3262" y="4888142"/>
            <a:ext cx="389131" cy="389131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656038" y="6054415"/>
            <a:ext cx="1712848" cy="615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350" dirty="0">
                <a:solidFill>
                  <a:srgbClr val="AEE4BD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Priortised earned attention</a:t>
            </a:r>
            <a:endParaRPr lang="en-US" sz="13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4775" y="5154389"/>
            <a:ext cx="389131" cy="38913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314192" y="5637283"/>
            <a:ext cx="1639406" cy="9037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350" dirty="0">
                <a:solidFill>
                  <a:srgbClr val="AEE4BD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Education-first content, no hard sell</a:t>
            </a:r>
            <a:endParaRPr lang="en-US" sz="135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6289" y="4860941"/>
            <a:ext cx="389132" cy="38913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1772126"/>
            <a:ext cx="8954095" cy="5709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35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📊</a:t>
            </a:r>
            <a:pPr algn="l" indent="0" marL="0">
              <a:lnSpc>
                <a:spcPts val="4400"/>
              </a:lnSpc>
              <a:buNone/>
            </a:pPr>
            <a:r>
              <a:rPr lang="en-US" sz="35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What content-first marketing delivered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837724" y="2731889"/>
            <a:ext cx="4499015" cy="478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750"/>
              </a:lnSpc>
              <a:buNone/>
            </a:pPr>
            <a:r>
              <a:rPr lang="en-US" sz="3750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8M+</a:t>
            </a:r>
            <a:endParaRPr lang="en-US" sz="3750" dirty="0"/>
          </a:p>
        </p:txBody>
      </p:sp>
      <p:sp>
        <p:nvSpPr>
          <p:cNvPr id="5" name="Text 2"/>
          <p:cNvSpPr/>
          <p:nvPr/>
        </p:nvSpPr>
        <p:spPr>
          <a:xfrm>
            <a:off x="1679138" y="3509724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active users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5635943" y="2731889"/>
            <a:ext cx="4499134" cy="478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750"/>
              </a:lnSpc>
              <a:buNone/>
            </a:pPr>
            <a:r>
              <a:rPr lang="en-US" sz="3750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₹9,000+</a:t>
            </a:r>
            <a:endParaRPr lang="en-US" sz="3750" dirty="0"/>
          </a:p>
        </p:txBody>
      </p:sp>
      <p:sp>
        <p:nvSpPr>
          <p:cNvPr id="7" name="Text 4"/>
          <p:cNvSpPr/>
          <p:nvPr/>
        </p:nvSpPr>
        <p:spPr>
          <a:xfrm>
            <a:off x="6477357" y="3509724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crores revenue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837724" y="4579739"/>
            <a:ext cx="4499015" cy="478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750"/>
              </a:lnSpc>
              <a:buNone/>
            </a:pPr>
            <a:r>
              <a:rPr lang="en-US" sz="3750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8 years</a:t>
            </a:r>
            <a:endParaRPr lang="en-US" sz="3750" dirty="0"/>
          </a:p>
        </p:txBody>
      </p:sp>
      <p:sp>
        <p:nvSpPr>
          <p:cNvPr id="9" name="Text 6"/>
          <p:cNvSpPr/>
          <p:nvPr/>
        </p:nvSpPr>
        <p:spPr>
          <a:xfrm>
            <a:off x="1584008" y="5357574"/>
            <a:ext cx="3006447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to category leadership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5635943" y="4579739"/>
            <a:ext cx="4499134" cy="478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750"/>
              </a:lnSpc>
              <a:buNone/>
            </a:pPr>
            <a:r>
              <a:rPr lang="en-US" sz="3750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Zero</a:t>
            </a:r>
            <a:endParaRPr lang="en-US" sz="3750" dirty="0"/>
          </a:p>
        </p:txBody>
      </p:sp>
      <p:sp>
        <p:nvSpPr>
          <p:cNvPr id="11" name="Text 8"/>
          <p:cNvSpPr/>
          <p:nvPr/>
        </p:nvSpPr>
        <p:spPr>
          <a:xfrm>
            <a:off x="6477357" y="5357574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Ad spends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837724" y="5978723"/>
            <a:ext cx="9297353" cy="478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750"/>
              </a:lnSpc>
              <a:buNone/>
            </a:pPr>
            <a:r>
              <a:rPr lang="en-US" sz="2350" i="1" dirty="0">
                <a:solidFill>
                  <a:srgbClr val="AEE4BD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 This wasn't luck. This was intent-based strategy.</a:t>
            </a:r>
            <a:endParaRPr lang="en-US" sz="2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272302"/>
            <a:ext cx="5632490" cy="719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📚</a:t>
            </a:r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Zerodha Varsity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2350532"/>
            <a:ext cx="976824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Think of it as the Khan Academy for beginners &amp; professional investors…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724" y="3437811"/>
            <a:ext cx="4158734" cy="304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37724" y="3618428"/>
            <a:ext cx="4158734" cy="478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750"/>
              </a:lnSpc>
              <a:buNone/>
            </a:pPr>
            <a:r>
              <a:rPr lang="en-US" sz="2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15+ comprehensive modules</a:t>
            </a:r>
            <a:endParaRPr lang="en-US" sz="23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5773" y="3437811"/>
            <a:ext cx="4158734" cy="3048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35773" y="3618428"/>
            <a:ext cx="4158734" cy="957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750"/>
              </a:lnSpc>
              <a:buNone/>
            </a:pPr>
            <a:r>
              <a:rPr lang="en-US" sz="2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300+ lessons from basics to advanced</a:t>
            </a:r>
            <a:endParaRPr lang="en-US" sz="23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3823" y="3461742"/>
            <a:ext cx="4158853" cy="3048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633823" y="3618428"/>
            <a:ext cx="4158853" cy="478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750"/>
              </a:lnSpc>
              <a:buNone/>
            </a:pPr>
            <a:r>
              <a:rPr lang="en-US" sz="2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Available in Hindi + English</a:t>
            </a:r>
            <a:endParaRPr lang="en-US" sz="23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724" y="5346859"/>
            <a:ext cx="12954952" cy="3048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37724" y="5551408"/>
            <a:ext cx="12954952" cy="478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750"/>
              </a:lnSpc>
              <a:buNone/>
            </a:pPr>
            <a:r>
              <a:rPr lang="en-US" sz="2350" b="1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Completely free, no signups, no ads</a:t>
            </a:r>
            <a:endParaRPr lang="en-US" sz="2350" dirty="0"/>
          </a:p>
        </p:txBody>
      </p:sp>
      <p:sp>
        <p:nvSpPr>
          <p:cNvPr id="12" name="Text 6"/>
          <p:cNvSpPr/>
          <p:nvPr/>
        </p:nvSpPr>
        <p:spPr>
          <a:xfrm>
            <a:off x="837724" y="6478667"/>
            <a:ext cx="12954952" cy="478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750"/>
              </a:lnSpc>
              <a:buNone/>
            </a:pPr>
            <a:r>
              <a:rPr lang="en-US" sz="2350" i="1" dirty="0">
                <a:solidFill>
                  <a:srgbClr val="AEE4BD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The best part? It’s built to help everyone  even if they’re not Zerodha users. </a:t>
            </a:r>
            <a:endParaRPr lang="en-US" sz="2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109305"/>
            <a:ext cx="10169843" cy="719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🌐</a:t>
            </a:r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But Varsity was just the beginning...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2187535"/>
            <a:ext cx="5268516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They built an entire content ecosystem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837724" y="2898457"/>
            <a:ext cx="4158734" cy="1808798"/>
          </a:xfrm>
          <a:prstGeom prst="roundRect">
            <a:avLst>
              <a:gd name="adj" fmla="val 8088"/>
            </a:avLst>
          </a:prstGeom>
          <a:solidFill>
            <a:srgbClr val="252833"/>
          </a:solidFill>
          <a:ln w="30480">
            <a:solidFill>
              <a:srgbClr val="5D606B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7244" y="2898457"/>
            <a:ext cx="121920" cy="180879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98959" y="3168253"/>
            <a:ext cx="3527703" cy="7115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📺</a:t>
            </a:r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Markets by Zerodha (YouTube)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198959" y="4023360"/>
            <a:ext cx="352770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The Daily Brief show</a:t>
            </a:r>
            <a:endParaRPr lang="en-US" sz="1850" dirty="0"/>
          </a:p>
        </p:txBody>
      </p:sp>
      <p:sp>
        <p:nvSpPr>
          <p:cNvPr id="8" name="Shape 5"/>
          <p:cNvSpPr/>
          <p:nvPr/>
        </p:nvSpPr>
        <p:spPr>
          <a:xfrm>
            <a:off x="5235773" y="2898457"/>
            <a:ext cx="4158734" cy="1808798"/>
          </a:xfrm>
          <a:prstGeom prst="roundRect">
            <a:avLst>
              <a:gd name="adj" fmla="val 8088"/>
            </a:avLst>
          </a:prstGeom>
          <a:solidFill>
            <a:srgbClr val="252833"/>
          </a:solidFill>
          <a:ln w="30480">
            <a:solidFill>
              <a:srgbClr val="5D606B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5293" y="2898457"/>
            <a:ext cx="121920" cy="180879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597009" y="3168253"/>
            <a:ext cx="2816185" cy="359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🎙️</a:t>
            </a:r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The Daily Brief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597009" y="3671411"/>
            <a:ext cx="352770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Expanded to podcast + newsletter + Twitter threads</a:t>
            </a:r>
            <a:endParaRPr lang="en-US" sz="1850" dirty="0"/>
          </a:p>
        </p:txBody>
      </p:sp>
      <p:sp>
        <p:nvSpPr>
          <p:cNvPr id="12" name="Shape 8"/>
          <p:cNvSpPr/>
          <p:nvPr/>
        </p:nvSpPr>
        <p:spPr>
          <a:xfrm>
            <a:off x="9633823" y="2898457"/>
            <a:ext cx="4158853" cy="1808798"/>
          </a:xfrm>
          <a:prstGeom prst="roundRect">
            <a:avLst>
              <a:gd name="adj" fmla="val 8088"/>
            </a:avLst>
          </a:prstGeom>
          <a:solidFill>
            <a:srgbClr val="252833"/>
          </a:solidFill>
          <a:ln w="30480">
            <a:solidFill>
              <a:srgbClr val="5D606B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3343" y="2898457"/>
            <a:ext cx="121920" cy="180879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9995059" y="3168253"/>
            <a:ext cx="2816185" cy="359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📝</a:t>
            </a:r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Z-Connect Blog</a:t>
            </a:r>
            <a:endParaRPr lang="en-US" sz="2200" dirty="0"/>
          </a:p>
        </p:txBody>
      </p:sp>
      <p:sp>
        <p:nvSpPr>
          <p:cNvPr id="15" name="Text 10"/>
          <p:cNvSpPr/>
          <p:nvPr/>
        </p:nvSpPr>
        <p:spPr>
          <a:xfrm>
            <a:off x="9995059" y="3671411"/>
            <a:ext cx="352782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Deep business insights and market analysis</a:t>
            </a:r>
            <a:endParaRPr lang="en-US" sz="1850" dirty="0"/>
          </a:p>
        </p:txBody>
      </p:sp>
      <p:sp>
        <p:nvSpPr>
          <p:cNvPr id="16" name="Shape 11"/>
          <p:cNvSpPr/>
          <p:nvPr/>
        </p:nvSpPr>
        <p:spPr>
          <a:xfrm>
            <a:off x="837724" y="4946571"/>
            <a:ext cx="6357818" cy="1425773"/>
          </a:xfrm>
          <a:prstGeom prst="roundRect">
            <a:avLst>
              <a:gd name="adj" fmla="val 10261"/>
            </a:avLst>
          </a:prstGeom>
          <a:solidFill>
            <a:srgbClr val="252833"/>
          </a:solidFill>
          <a:ln w="30480">
            <a:solidFill>
              <a:srgbClr val="5D606B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244" y="4946571"/>
            <a:ext cx="121920" cy="1425773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198959" y="5216366"/>
            <a:ext cx="2816185" cy="359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📧</a:t>
            </a:r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The Chatter</a:t>
            </a:r>
            <a:endParaRPr lang="en-US" sz="2200" dirty="0"/>
          </a:p>
        </p:txBody>
      </p:sp>
      <p:sp>
        <p:nvSpPr>
          <p:cNvPr id="19" name="Text 13"/>
          <p:cNvSpPr/>
          <p:nvPr/>
        </p:nvSpPr>
        <p:spPr>
          <a:xfrm>
            <a:off x="1198959" y="5719524"/>
            <a:ext cx="572678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Curated earnings call insights (read by fund managers)</a:t>
            </a:r>
            <a:endParaRPr lang="en-US" sz="1850" dirty="0"/>
          </a:p>
        </p:txBody>
      </p:sp>
      <p:sp>
        <p:nvSpPr>
          <p:cNvPr id="20" name="Shape 14"/>
          <p:cNvSpPr/>
          <p:nvPr/>
        </p:nvSpPr>
        <p:spPr>
          <a:xfrm>
            <a:off x="7434858" y="4946571"/>
            <a:ext cx="6357818" cy="1425773"/>
          </a:xfrm>
          <a:prstGeom prst="roundRect">
            <a:avLst>
              <a:gd name="adj" fmla="val 10261"/>
            </a:avLst>
          </a:prstGeom>
          <a:solidFill>
            <a:srgbClr val="252833"/>
          </a:solidFill>
          <a:ln w="30480">
            <a:solidFill>
              <a:srgbClr val="5D606B"/>
            </a:solidFill>
            <a:prstDash val="solid"/>
          </a:ln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4378" y="4946571"/>
            <a:ext cx="121920" cy="1425773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7796093" y="5216366"/>
            <a:ext cx="2975848" cy="359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📊</a:t>
            </a:r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Aftermarket Report</a:t>
            </a:r>
            <a:endParaRPr lang="en-US" sz="2200" dirty="0"/>
          </a:p>
        </p:txBody>
      </p:sp>
      <p:sp>
        <p:nvSpPr>
          <p:cNvPr id="23" name="Text 16"/>
          <p:cNvSpPr/>
          <p:nvPr/>
        </p:nvSpPr>
        <p:spPr>
          <a:xfrm>
            <a:off x="7796093" y="5719524"/>
            <a:ext cx="572678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Daily market summary newsletter</a:t>
            </a:r>
            <a:endParaRPr lang="en-US" sz="1850" dirty="0"/>
          </a:p>
        </p:txBody>
      </p:sp>
      <p:sp>
        <p:nvSpPr>
          <p:cNvPr id="24" name="Text 17"/>
          <p:cNvSpPr/>
          <p:nvPr/>
        </p:nvSpPr>
        <p:spPr>
          <a:xfrm>
            <a:off x="837724" y="6641544"/>
            <a:ext cx="12954952" cy="478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750"/>
              </a:lnSpc>
              <a:buNone/>
            </a:pPr>
            <a:r>
              <a:rPr lang="en-US" sz="2350" dirty="0">
                <a:solidFill>
                  <a:srgbClr val="AEE4BD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One piece for everyone. Each piece genuinely useful. Each piece building trust.</a:t>
            </a:r>
            <a:endParaRPr lang="en-US" sz="2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304330"/>
            <a:ext cx="9535120" cy="5632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3500" dirty="0">
                <a:solidFill>
                  <a:srgbClr val="AEE4BD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Markets by Zerodha - The Media Powerhouse</a:t>
            </a:r>
            <a:endParaRPr lang="en-US" sz="3500" dirty="0"/>
          </a:p>
        </p:txBody>
      </p:sp>
      <p:sp>
        <p:nvSpPr>
          <p:cNvPr id="3" name="Text 1"/>
          <p:cNvSpPr/>
          <p:nvPr/>
        </p:nvSpPr>
        <p:spPr>
          <a:xfrm>
            <a:off x="837724" y="2106930"/>
            <a:ext cx="3873103" cy="359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📺</a:t>
            </a:r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AEE4BD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Financial Media Operation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837724" y="2825472"/>
            <a:ext cx="6357818" cy="1747838"/>
          </a:xfrm>
          <a:prstGeom prst="roundRect">
            <a:avLst>
              <a:gd name="adj" fmla="val 32870"/>
            </a:avLst>
          </a:prstGeom>
          <a:solidFill>
            <a:srgbClr val="444752"/>
          </a:solidFill>
          <a:ln/>
        </p:spPr>
      </p:sp>
      <p:sp>
        <p:nvSpPr>
          <p:cNvPr id="5" name="Text 3"/>
          <p:cNvSpPr/>
          <p:nvPr/>
        </p:nvSpPr>
        <p:spPr>
          <a:xfrm>
            <a:off x="1077039" y="3064788"/>
            <a:ext cx="2816185" cy="359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🎙️</a:t>
            </a:r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AEE4BD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The Daily Brief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77039" y="3567946"/>
            <a:ext cx="587918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Quickly became one of India's most popular daily podcasts and newsletters</a:t>
            </a:r>
            <a:endParaRPr lang="en-US" sz="1850" dirty="0"/>
          </a:p>
        </p:txBody>
      </p:sp>
      <p:sp>
        <p:nvSpPr>
          <p:cNvPr id="7" name="Shape 5"/>
          <p:cNvSpPr/>
          <p:nvPr/>
        </p:nvSpPr>
        <p:spPr>
          <a:xfrm>
            <a:off x="7434858" y="2825472"/>
            <a:ext cx="6357818" cy="1747838"/>
          </a:xfrm>
          <a:prstGeom prst="roundRect">
            <a:avLst>
              <a:gd name="adj" fmla="val 32870"/>
            </a:avLst>
          </a:prstGeom>
          <a:solidFill>
            <a:srgbClr val="444752"/>
          </a:solidFill>
          <a:ln/>
        </p:spPr>
      </p:sp>
      <p:sp>
        <p:nvSpPr>
          <p:cNvPr id="8" name="Text 6"/>
          <p:cNvSpPr/>
          <p:nvPr/>
        </p:nvSpPr>
        <p:spPr>
          <a:xfrm>
            <a:off x="7674173" y="3064788"/>
            <a:ext cx="3259217" cy="359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🌍</a:t>
            </a:r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The World, Simplified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674173" y="3567946"/>
            <a:ext cx="587918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Global version breaking down biggest trends in international markets</a:t>
            </a:r>
            <a:endParaRPr lang="en-US" sz="1850" dirty="0"/>
          </a:p>
        </p:txBody>
      </p:sp>
      <p:sp>
        <p:nvSpPr>
          <p:cNvPr id="10" name="Shape 8"/>
          <p:cNvSpPr/>
          <p:nvPr/>
        </p:nvSpPr>
        <p:spPr>
          <a:xfrm>
            <a:off x="837724" y="4812625"/>
            <a:ext cx="6357818" cy="1364813"/>
          </a:xfrm>
          <a:prstGeom prst="roundRect">
            <a:avLst>
              <a:gd name="adj" fmla="val 42095"/>
            </a:avLst>
          </a:prstGeom>
          <a:solidFill>
            <a:srgbClr val="444752"/>
          </a:solidFill>
          <a:ln/>
        </p:spPr>
      </p:sp>
      <p:sp>
        <p:nvSpPr>
          <p:cNvPr id="11" name="Text 9"/>
          <p:cNvSpPr/>
          <p:nvPr/>
        </p:nvSpPr>
        <p:spPr>
          <a:xfrm>
            <a:off x="1077039" y="5051941"/>
            <a:ext cx="4852035" cy="359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📧</a:t>
            </a:r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The Chatter + Aftermarket Report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077039" y="5555099"/>
            <a:ext cx="587918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Curated earnings insights + daily market summaries</a:t>
            </a:r>
            <a:endParaRPr lang="en-US" sz="1850" dirty="0"/>
          </a:p>
        </p:txBody>
      </p:sp>
      <p:sp>
        <p:nvSpPr>
          <p:cNvPr id="13" name="Shape 11"/>
          <p:cNvSpPr/>
          <p:nvPr/>
        </p:nvSpPr>
        <p:spPr>
          <a:xfrm>
            <a:off x="7434858" y="4812625"/>
            <a:ext cx="6357818" cy="1364813"/>
          </a:xfrm>
          <a:prstGeom prst="roundRect">
            <a:avLst>
              <a:gd name="adj" fmla="val 42095"/>
            </a:avLst>
          </a:prstGeom>
          <a:solidFill>
            <a:srgbClr val="444752"/>
          </a:solidFill>
          <a:ln/>
        </p:spPr>
      </p:sp>
      <p:sp>
        <p:nvSpPr>
          <p:cNvPr id="14" name="Text 12"/>
          <p:cNvSpPr/>
          <p:nvPr/>
        </p:nvSpPr>
        <p:spPr>
          <a:xfrm>
            <a:off x="7674173" y="5051941"/>
            <a:ext cx="3826073" cy="359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🇮🇳</a:t>
            </a:r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Markets by Zerodha Hindi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7674173" y="5555099"/>
            <a:ext cx="587918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Expanding language accessibility</a:t>
            </a:r>
            <a:endParaRPr lang="en-US" sz="1850" dirty="0"/>
          </a:p>
        </p:txBody>
      </p:sp>
      <p:sp>
        <p:nvSpPr>
          <p:cNvPr id="16" name="Text 14"/>
          <p:cNvSpPr/>
          <p:nvPr/>
        </p:nvSpPr>
        <p:spPr>
          <a:xfrm>
            <a:off x="837724" y="6446639"/>
            <a:ext cx="12954952" cy="478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750"/>
              </a:lnSpc>
              <a:buNone/>
            </a:pPr>
            <a:r>
              <a:rPr lang="en-US" sz="2350" dirty="0">
                <a:solidFill>
                  <a:srgbClr val="AEE4BD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Straightforward insights and explanation on complex markets.</a:t>
            </a:r>
            <a:endParaRPr lang="en-US" sz="2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9255" y="557332"/>
            <a:ext cx="5659398" cy="6112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650"/>
              </a:lnSpc>
              <a:buNone/>
            </a:pPr>
            <a:r>
              <a:rPr lang="en-US" sz="375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🛠️</a:t>
            </a:r>
            <a:pPr algn="l" indent="0" marL="0">
              <a:lnSpc>
                <a:spcPts val="4650"/>
              </a:lnSpc>
              <a:buNone/>
            </a:pPr>
            <a:r>
              <a:rPr lang="en-US" sz="37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The Platform Layering</a:t>
            </a:r>
            <a:endParaRPr lang="en-US" sz="3750" dirty="0"/>
          </a:p>
        </p:txBody>
      </p:sp>
      <p:sp>
        <p:nvSpPr>
          <p:cNvPr id="3" name="Shape 1"/>
          <p:cNvSpPr/>
          <p:nvPr/>
        </p:nvSpPr>
        <p:spPr>
          <a:xfrm>
            <a:off x="709255" y="1573887"/>
            <a:ext cx="13211889" cy="1215985"/>
          </a:xfrm>
          <a:prstGeom prst="roundRect">
            <a:avLst>
              <a:gd name="adj" fmla="val 2500"/>
            </a:avLst>
          </a:prstGeom>
          <a:solidFill>
            <a:srgbClr val="252833"/>
          </a:solidFill>
          <a:ln w="22860">
            <a:solidFill>
              <a:srgbClr val="5D606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2115" y="1596747"/>
            <a:ext cx="810577" cy="1170265"/>
          </a:xfrm>
          <a:prstGeom prst="roundRect">
            <a:avLst>
              <a:gd name="adj" fmla="val 366"/>
            </a:avLst>
          </a:prstGeom>
          <a:solidFill>
            <a:srgbClr val="444752"/>
          </a:solidFill>
          <a:ln/>
        </p:spPr>
      </p:sp>
      <p:sp>
        <p:nvSpPr>
          <p:cNvPr id="5" name="Text 3"/>
          <p:cNvSpPr/>
          <p:nvPr/>
        </p:nvSpPr>
        <p:spPr>
          <a:xfrm>
            <a:off x="985361" y="1991916"/>
            <a:ext cx="303967" cy="3799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23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</a:t>
            </a:r>
            <a:endParaRPr lang="en-US" sz="2350" dirty="0"/>
          </a:p>
        </p:txBody>
      </p:sp>
      <p:sp>
        <p:nvSpPr>
          <p:cNvPr id="6" name="Text 4"/>
          <p:cNvSpPr/>
          <p:nvPr/>
        </p:nvSpPr>
        <p:spPr>
          <a:xfrm>
            <a:off x="1745337" y="1799392"/>
            <a:ext cx="2384346" cy="298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📱</a:t>
            </a:r>
            <a:pPr algn="l" indent="0" marL="0">
              <a:lnSpc>
                <a:spcPts val="230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Zerodha Pulse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1745337" y="2218968"/>
            <a:ext cx="12152948" cy="324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Curated financial news aggregation platform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709255" y="2992517"/>
            <a:ext cx="13211889" cy="1215985"/>
          </a:xfrm>
          <a:prstGeom prst="roundRect">
            <a:avLst>
              <a:gd name="adj" fmla="val 2500"/>
            </a:avLst>
          </a:prstGeom>
          <a:solidFill>
            <a:srgbClr val="252833"/>
          </a:solidFill>
          <a:ln w="22860">
            <a:solidFill>
              <a:srgbClr val="5D606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32115" y="3015377"/>
            <a:ext cx="810577" cy="1170265"/>
          </a:xfrm>
          <a:prstGeom prst="roundRect">
            <a:avLst>
              <a:gd name="adj" fmla="val 366"/>
            </a:avLst>
          </a:prstGeom>
          <a:solidFill>
            <a:srgbClr val="444752"/>
          </a:solidFill>
          <a:ln/>
        </p:spPr>
      </p:sp>
      <p:sp>
        <p:nvSpPr>
          <p:cNvPr id="10" name="Text 8"/>
          <p:cNvSpPr/>
          <p:nvPr/>
        </p:nvSpPr>
        <p:spPr>
          <a:xfrm>
            <a:off x="985361" y="3410545"/>
            <a:ext cx="303967" cy="3799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23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</a:t>
            </a:r>
            <a:endParaRPr lang="en-US" sz="2350" dirty="0"/>
          </a:p>
        </p:txBody>
      </p:sp>
      <p:sp>
        <p:nvSpPr>
          <p:cNvPr id="11" name="Text 9"/>
          <p:cNvSpPr/>
          <p:nvPr/>
        </p:nvSpPr>
        <p:spPr>
          <a:xfrm>
            <a:off x="1745337" y="3218021"/>
            <a:ext cx="2384346" cy="298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💻</a:t>
            </a:r>
            <a:pPr algn="l" indent="0" marL="0">
              <a:lnSpc>
                <a:spcPts val="230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pPr algn="l" indent="0" marL="0">
              <a:lnSpc>
                <a:spcPts val="2300"/>
              </a:lnSpc>
              <a:buNone/>
            </a:pPr>
            <a:r>
              <a:rPr lang="en-US" sz="1850" u="sng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Zerodha</a:t>
            </a:r>
            <a:pPr algn="l" indent="0" marL="0">
              <a:lnSpc>
                <a:spcPts val="230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.tech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1745337" y="3637598"/>
            <a:ext cx="12152948" cy="324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Technical insights for developers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709255" y="4411147"/>
            <a:ext cx="13211889" cy="1215985"/>
          </a:xfrm>
          <a:prstGeom prst="roundRect">
            <a:avLst>
              <a:gd name="adj" fmla="val 2500"/>
            </a:avLst>
          </a:prstGeom>
          <a:solidFill>
            <a:srgbClr val="252833"/>
          </a:solidFill>
          <a:ln w="22860">
            <a:solidFill>
              <a:srgbClr val="5D606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32115" y="4434007"/>
            <a:ext cx="810577" cy="1170265"/>
          </a:xfrm>
          <a:prstGeom prst="roundRect">
            <a:avLst>
              <a:gd name="adj" fmla="val 366"/>
            </a:avLst>
          </a:prstGeom>
          <a:solidFill>
            <a:srgbClr val="444752"/>
          </a:solidFill>
          <a:ln/>
        </p:spPr>
      </p:sp>
      <p:sp>
        <p:nvSpPr>
          <p:cNvPr id="15" name="Text 13"/>
          <p:cNvSpPr/>
          <p:nvPr/>
        </p:nvSpPr>
        <p:spPr>
          <a:xfrm>
            <a:off x="985361" y="4829175"/>
            <a:ext cx="303967" cy="3799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23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3</a:t>
            </a:r>
            <a:endParaRPr lang="en-US" sz="2350" dirty="0"/>
          </a:p>
        </p:txBody>
      </p:sp>
      <p:sp>
        <p:nvSpPr>
          <p:cNvPr id="16" name="Text 14"/>
          <p:cNvSpPr/>
          <p:nvPr/>
        </p:nvSpPr>
        <p:spPr>
          <a:xfrm>
            <a:off x="1745337" y="4636651"/>
            <a:ext cx="2384346" cy="298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🔗</a:t>
            </a:r>
            <a:pPr algn="l" indent="0" marL="0">
              <a:lnSpc>
                <a:spcPts val="230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Kite Connect API</a:t>
            </a:r>
            <a:endParaRPr lang="en-US" sz="1850" dirty="0"/>
          </a:p>
        </p:txBody>
      </p:sp>
      <p:sp>
        <p:nvSpPr>
          <p:cNvPr id="17" name="Text 15"/>
          <p:cNvSpPr/>
          <p:nvPr/>
        </p:nvSpPr>
        <p:spPr>
          <a:xfrm>
            <a:off x="1745337" y="5056227"/>
            <a:ext cx="12152948" cy="324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Open platform for developers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709255" y="5829776"/>
            <a:ext cx="13211889" cy="1215985"/>
          </a:xfrm>
          <a:prstGeom prst="roundRect">
            <a:avLst>
              <a:gd name="adj" fmla="val 2500"/>
            </a:avLst>
          </a:prstGeom>
          <a:solidFill>
            <a:srgbClr val="252833"/>
          </a:solidFill>
          <a:ln w="22860">
            <a:solidFill>
              <a:srgbClr val="5D606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32115" y="5852636"/>
            <a:ext cx="810577" cy="1170265"/>
          </a:xfrm>
          <a:prstGeom prst="roundRect">
            <a:avLst>
              <a:gd name="adj" fmla="val 366"/>
            </a:avLst>
          </a:prstGeom>
          <a:solidFill>
            <a:srgbClr val="444752"/>
          </a:solidFill>
          <a:ln/>
        </p:spPr>
      </p:sp>
      <p:sp>
        <p:nvSpPr>
          <p:cNvPr id="20" name="Text 18"/>
          <p:cNvSpPr/>
          <p:nvPr/>
        </p:nvSpPr>
        <p:spPr>
          <a:xfrm>
            <a:off x="985361" y="6247805"/>
            <a:ext cx="303967" cy="3799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23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4</a:t>
            </a:r>
            <a:endParaRPr lang="en-US" sz="2350" dirty="0"/>
          </a:p>
        </p:txBody>
      </p:sp>
      <p:sp>
        <p:nvSpPr>
          <p:cNvPr id="21" name="Text 19"/>
          <p:cNvSpPr/>
          <p:nvPr/>
        </p:nvSpPr>
        <p:spPr>
          <a:xfrm>
            <a:off x="1745337" y="6055281"/>
            <a:ext cx="2384346" cy="298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📝</a:t>
            </a:r>
            <a:pPr algn="l" indent="0" marL="0">
              <a:lnSpc>
                <a:spcPts val="230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Z-Connect Blog</a:t>
            </a:r>
            <a:endParaRPr lang="en-US" sz="1850" dirty="0"/>
          </a:p>
        </p:txBody>
      </p:sp>
      <p:sp>
        <p:nvSpPr>
          <p:cNvPr id="22" name="Text 20"/>
          <p:cNvSpPr/>
          <p:nvPr/>
        </p:nvSpPr>
        <p:spPr>
          <a:xfrm>
            <a:off x="1745337" y="6474857"/>
            <a:ext cx="12152948" cy="324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One of India's oldest finance blogs, a treasure trove of market evolution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709255" y="7273647"/>
            <a:ext cx="13211889" cy="4052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1950" dirty="0">
                <a:solidFill>
                  <a:srgbClr val="AEE4BD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This isn’t just content. It’s a whole infrastructure for long-term loyalty.</a:t>
            </a:r>
            <a:endParaRPr lang="en-US" sz="1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2002" y="614482"/>
            <a:ext cx="9883140" cy="672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150"/>
              </a:lnSpc>
              <a:buNone/>
            </a:pPr>
            <a:r>
              <a:rPr lang="en-US" sz="41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👥</a:t>
            </a:r>
            <a:pPr algn="l" indent="0" marL="0">
              <a:lnSpc>
                <a:spcPts val="5150"/>
              </a:lnSpc>
              <a:buNone/>
            </a:pPr>
            <a:r>
              <a:rPr lang="en-US" sz="41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Something beautiful happened next...</a:t>
            </a:r>
            <a:endParaRPr lang="en-US" sz="4100" dirty="0"/>
          </a:p>
        </p:txBody>
      </p:sp>
      <p:sp>
        <p:nvSpPr>
          <p:cNvPr id="3" name="Text 1"/>
          <p:cNvSpPr/>
          <p:nvPr/>
        </p:nvSpPr>
        <p:spPr>
          <a:xfrm>
            <a:off x="782002" y="1733788"/>
            <a:ext cx="13066395" cy="4468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500"/>
              </a:lnSpc>
              <a:buNone/>
            </a:pPr>
            <a:r>
              <a:rPr lang="en-US" sz="2150" dirty="0">
                <a:solidFill>
                  <a:srgbClr val="AEE4BD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More people learned from Zerodha's content ecosystem….</a:t>
            </a:r>
            <a:endParaRPr lang="en-US" sz="21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6235" y="2431971"/>
            <a:ext cx="6297930" cy="484751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727913" y="2560896"/>
            <a:ext cx="2019321" cy="7855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Traders Shared Knowledge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6116183" y="6363123"/>
            <a:ext cx="2371901" cy="7855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Word of mouth referrals exploded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8025260" y="2560896"/>
            <a:ext cx="1852932" cy="7855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Users became ambassadors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782002" y="7530822"/>
            <a:ext cx="13066395" cy="4468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500"/>
              </a:lnSpc>
              <a:buNone/>
            </a:pPr>
            <a:r>
              <a:rPr lang="en-US" sz="2150" i="1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 </a:t>
            </a:r>
            <a:endParaRPr lang="en-US" sz="2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9133" y="533638"/>
            <a:ext cx="10810756" cy="5859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⚠️</a:t>
            </a:r>
            <a:pPr algn="l" indent="0" marL="0">
              <a:lnSpc>
                <a:spcPts val="4450"/>
              </a:lnSpc>
              <a:buNone/>
            </a:pPr>
            <a:r>
              <a:rPr lang="en-US" sz="35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Zerodha’s Playbook? Built for </a:t>
            </a:r>
            <a:pPr algn="l" indent="0" marL="0">
              <a:lnSpc>
                <a:spcPts val="4450"/>
              </a:lnSpc>
              <a:buNone/>
            </a:pPr>
            <a:r>
              <a:rPr lang="en-US" sz="3550" i="1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Zerodha</a:t>
            </a:r>
            <a:pPr algn="l" indent="0" marL="0">
              <a:lnSpc>
                <a:spcPts val="4450"/>
              </a:lnSpc>
              <a:buNone/>
            </a:pPr>
            <a:r>
              <a:rPr lang="en-US" sz="35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’s Context</a:t>
            </a:r>
            <a:endParaRPr lang="en-US" sz="35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0590" y="1410533"/>
            <a:ext cx="12809101" cy="6261140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306" y="2882105"/>
            <a:ext cx="464518" cy="46451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831569" y="3575772"/>
            <a:ext cx="3083655" cy="3510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55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Bootstrapped Company</a:t>
            </a:r>
            <a:endParaRPr lang="en-US" sz="125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6186" y="3811142"/>
            <a:ext cx="464519" cy="464518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8378583" y="2142401"/>
            <a:ext cx="2810335" cy="3510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55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Finance is complex</a:t>
            </a:r>
            <a:endParaRPr lang="en-US" sz="12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0031" y="5762119"/>
            <a:ext cx="464518" cy="464518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9784580" y="5088775"/>
            <a:ext cx="2944093" cy="3510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55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Trading requires Trust</a:t>
            </a:r>
            <a:endParaRPr lang="en-US" sz="12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6357" y="4886170"/>
            <a:ext cx="464518" cy="464518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2998879" y="6548690"/>
            <a:ext cx="3668866" cy="3510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55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First movers in the category</a:t>
            </a:r>
            <a:endParaRPr lang="en-US" sz="1250" dirty="0"/>
          </a:p>
        </p:txBody>
      </p:sp>
      <p:sp>
        <p:nvSpPr>
          <p:cNvPr id="12" name="Text 5"/>
          <p:cNvSpPr/>
          <p:nvPr/>
        </p:nvSpPr>
        <p:spPr>
          <a:xfrm>
            <a:off x="679133" y="7889915"/>
            <a:ext cx="13272135" cy="3880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1900" i="1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      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43700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4952" y="832723"/>
            <a:ext cx="7546896" cy="3649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4" name="Text 1"/>
          <p:cNvSpPr/>
          <p:nvPr/>
        </p:nvSpPr>
        <p:spPr>
          <a:xfrm>
            <a:off x="6284952" y="1425773"/>
            <a:ext cx="4512707" cy="4102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🎯</a:t>
            </a:r>
            <a:pPr algn="l" indent="0" marL="0">
              <a:lnSpc>
                <a:spcPts val="3150"/>
              </a:lnSpc>
              <a:buNone/>
            </a:pPr>
            <a:r>
              <a:rPr lang="en-US" sz="25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pPr algn="l" indent="0" marL="0">
              <a:lnSpc>
                <a:spcPts val="3150"/>
              </a:lnSpc>
              <a:buNone/>
            </a:pPr>
            <a:r>
              <a:rPr lang="en-US" sz="2500" b="1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Here’s What to Bookmark!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6284952" y="2178248"/>
            <a:ext cx="7546896" cy="912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Not a hack. Not a trend.</a:t>
            </a:r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Just honest strategy rooted in who you are…</a:t>
            </a:r>
            <a:endParaRPr lang="en-US" sz="22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4952" y="3347680"/>
            <a:ext cx="7546896" cy="374880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1853511" y="4310320"/>
            <a:ext cx="1798927" cy="40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5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Industry</a:t>
            </a:r>
            <a:endParaRPr lang="en-US" sz="25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3079" y="4310083"/>
            <a:ext cx="379521" cy="379521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1853511" y="5762460"/>
            <a:ext cx="1798927" cy="3214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Constraints</a:t>
            </a:r>
            <a:endParaRPr lang="en-US" sz="20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3079" y="5722018"/>
            <a:ext cx="379521" cy="3795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464318" y="5722255"/>
            <a:ext cx="1798928" cy="40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3150"/>
              </a:lnSpc>
              <a:buNone/>
            </a:pPr>
            <a:r>
              <a:rPr lang="en-US" sz="25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Timing</a:t>
            </a:r>
            <a:endParaRPr lang="en-US" sz="25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6083" y="5813103"/>
            <a:ext cx="379520" cy="379521"/>
          </a:xfrm>
          <a:prstGeom prst="rect">
            <a:avLst/>
          </a:prstGeom>
        </p:spPr>
      </p:pic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6794" y="4401286"/>
            <a:ext cx="379520" cy="379521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6472620" y="4306643"/>
            <a:ext cx="1791338" cy="4018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3150"/>
              </a:lnSpc>
              <a:buNone/>
            </a:pPr>
            <a:r>
              <a:rPr lang="en-US" sz="25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Strategy</a:t>
            </a:r>
            <a:endParaRPr lang="en-US" sz="2500" dirty="0"/>
          </a:p>
        </p:txBody>
      </p:sp>
      <p:sp>
        <p:nvSpPr>
          <p:cNvPr id="15" name="Text 7"/>
          <p:cNvSpPr/>
          <p:nvPr/>
        </p:nvSpPr>
        <p:spPr>
          <a:xfrm>
            <a:off x="6284952" y="7353181"/>
            <a:ext cx="7546896" cy="4563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AEE4BD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683663"/>
            <a:ext cx="6453902" cy="5632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35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Make Knowledge Work for You</a:t>
            </a:r>
            <a:endParaRPr lang="en-US" sz="3500" dirty="0"/>
          </a:p>
        </p:txBody>
      </p:sp>
      <p:sp>
        <p:nvSpPr>
          <p:cNvPr id="3" name="Shape 1"/>
          <p:cNvSpPr/>
          <p:nvPr/>
        </p:nvSpPr>
        <p:spPr>
          <a:xfrm>
            <a:off x="837724" y="3084671"/>
            <a:ext cx="4158734" cy="3461147"/>
          </a:xfrm>
          <a:prstGeom prst="roundRect">
            <a:avLst>
              <a:gd name="adj" fmla="val 4227"/>
            </a:avLst>
          </a:prstGeom>
          <a:solidFill>
            <a:srgbClr val="252833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724" y="3054191"/>
            <a:ext cx="4158734" cy="121920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7998" y="2725698"/>
            <a:ext cx="718066" cy="71806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07519" y="3683079"/>
            <a:ext cx="3619143" cy="7736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🔍</a:t>
            </a:r>
            <a:pPr algn="l" indent="0" marL="0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Scales with knowledge</a:t>
            </a:r>
            <a:endParaRPr lang="en-US" sz="1850" dirty="0"/>
          </a:p>
        </p:txBody>
      </p:sp>
      <p:sp>
        <p:nvSpPr>
          <p:cNvPr id="7" name="Text 3"/>
          <p:cNvSpPr/>
          <p:nvPr/>
        </p:nvSpPr>
        <p:spPr>
          <a:xfrm>
            <a:off x="1107519" y="4600337"/>
            <a:ext cx="3619143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Build trust by solving real user problems, not pushing products.</a:t>
            </a:r>
            <a:endParaRPr lang="en-US" sz="1850" dirty="0"/>
          </a:p>
        </p:txBody>
      </p:sp>
      <p:sp>
        <p:nvSpPr>
          <p:cNvPr id="8" name="Shape 4"/>
          <p:cNvSpPr/>
          <p:nvPr/>
        </p:nvSpPr>
        <p:spPr>
          <a:xfrm>
            <a:off x="5235773" y="3084671"/>
            <a:ext cx="4158734" cy="3461147"/>
          </a:xfrm>
          <a:prstGeom prst="roundRect">
            <a:avLst>
              <a:gd name="adj" fmla="val 4227"/>
            </a:avLst>
          </a:prstGeom>
          <a:solidFill>
            <a:srgbClr val="252833"/>
          </a:solidFill>
          <a:ln/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5773" y="3054191"/>
            <a:ext cx="4158734" cy="121920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6048" y="2725698"/>
            <a:ext cx="718066" cy="71806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505569" y="3683079"/>
            <a:ext cx="361914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endParaRPr lang="en-US" sz="1850" dirty="0"/>
          </a:p>
        </p:txBody>
      </p:sp>
      <p:sp>
        <p:nvSpPr>
          <p:cNvPr id="12" name="Text 6"/>
          <p:cNvSpPr/>
          <p:nvPr/>
        </p:nvSpPr>
        <p:spPr>
          <a:xfrm>
            <a:off x="5505569" y="4209693"/>
            <a:ext cx="3619143" cy="3906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🌐</a:t>
            </a:r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pPr algn="l" indent="0" marL="0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Think in Ecosystems</a:t>
            </a:r>
            <a:endParaRPr lang="en-US" sz="1850" dirty="0"/>
          </a:p>
        </p:txBody>
      </p:sp>
      <p:sp>
        <p:nvSpPr>
          <p:cNvPr id="13" name="Text 7"/>
          <p:cNvSpPr/>
          <p:nvPr/>
        </p:nvSpPr>
        <p:spPr>
          <a:xfrm>
            <a:off x="5505569" y="4743926"/>
            <a:ext cx="3619143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Layer content across formats - blogs, videos posts, tools, newsletters, forums…</a:t>
            </a:r>
            <a:endParaRPr lang="en-US" sz="1850" dirty="0"/>
          </a:p>
        </p:txBody>
      </p:sp>
      <p:sp>
        <p:nvSpPr>
          <p:cNvPr id="14" name="Shape 8"/>
          <p:cNvSpPr/>
          <p:nvPr/>
        </p:nvSpPr>
        <p:spPr>
          <a:xfrm>
            <a:off x="9633823" y="3084671"/>
            <a:ext cx="4158853" cy="3461147"/>
          </a:xfrm>
          <a:prstGeom prst="roundRect">
            <a:avLst>
              <a:gd name="adj" fmla="val 4227"/>
            </a:avLst>
          </a:prstGeom>
          <a:solidFill>
            <a:srgbClr val="252833"/>
          </a:solidFill>
          <a:ln/>
        </p:spPr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3823" y="3054191"/>
            <a:ext cx="4158853" cy="121920"/>
          </a:xfrm>
          <a:prstGeom prst="rect">
            <a:avLst/>
          </a:prstGeom>
        </p:spPr>
      </p:pic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54217" y="2725698"/>
            <a:ext cx="718066" cy="718066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9903619" y="3683079"/>
            <a:ext cx="361926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000"/>
              </a:lnSpc>
              <a:buNone/>
            </a:pPr>
            <a:endParaRPr lang="en-US" sz="1850" dirty="0"/>
          </a:p>
        </p:txBody>
      </p:sp>
      <p:sp>
        <p:nvSpPr>
          <p:cNvPr id="18" name="Text 10"/>
          <p:cNvSpPr/>
          <p:nvPr/>
        </p:nvSpPr>
        <p:spPr>
          <a:xfrm>
            <a:off x="9903619" y="4209693"/>
            <a:ext cx="3619262" cy="3906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👥</a:t>
            </a:r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pPr algn="l" indent="0" marL="0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Let Users Lead</a:t>
            </a:r>
            <a:endParaRPr lang="en-US" sz="1850" dirty="0"/>
          </a:p>
        </p:txBody>
      </p:sp>
      <p:sp>
        <p:nvSpPr>
          <p:cNvPr id="19" name="Text 11"/>
          <p:cNvSpPr/>
          <p:nvPr/>
        </p:nvSpPr>
        <p:spPr>
          <a:xfrm>
            <a:off x="9903619" y="4743926"/>
            <a:ext cx="3619262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From forums to feature requests, make users more than just customers.</a:t>
            </a:r>
            <a:endParaRPr lang="en-US" sz="1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2772251"/>
            <a:ext cx="7468553" cy="19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650"/>
              </a:lnSpc>
              <a:buNone/>
            </a:pPr>
            <a:r>
              <a:rPr lang="en-US" sz="6100" dirty="0">
                <a:solidFill>
                  <a:srgbClr val="5CC97B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Organic Growth. Lasting Impact.</a:t>
            </a:r>
            <a:endParaRPr lang="en-US" sz="6100" dirty="0"/>
          </a:p>
        </p:txBody>
      </p:sp>
      <p:sp>
        <p:nvSpPr>
          <p:cNvPr id="4" name="Text 1"/>
          <p:cNvSpPr/>
          <p:nvPr/>
        </p:nvSpPr>
        <p:spPr>
          <a:xfrm>
            <a:off x="837724" y="5074325"/>
            <a:ext cx="746855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endParaRPr lang="en-US" sz="1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2025-08-06T14:10:35Z</dcterms:created>
  <dcterms:modified xsi:type="dcterms:W3CDTF">2025-08-06T14:10:35Z</dcterms:modified>
</cp:coreProperties>
</file>